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8" r:id="rId3"/>
    <p:sldId id="269" r:id="rId4"/>
    <p:sldId id="270" r:id="rId5"/>
    <p:sldId id="271" r:id="rId6"/>
    <p:sldId id="261" r:id="rId7"/>
    <p:sldId id="265" r:id="rId8"/>
    <p:sldId id="266" r:id="rId9"/>
    <p:sldId id="267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FF4D"/>
    <a:srgbClr val="720D1A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1"/>
  </p:normalViewPr>
  <p:slideViewPr>
    <p:cSldViewPr>
      <p:cViewPr>
        <p:scale>
          <a:sx n="234" d="100"/>
          <a:sy n="234" d="100"/>
        </p:scale>
        <p:origin x="-1880" y="-24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4FB44-D9BB-4AE5-A1A8-90C00510A7C0}" type="datetimeFigureOut">
              <a:rPr lang="en-US" smtClean="0"/>
              <a:pPr/>
              <a:t>9/21/20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D4BF9-4F82-4169-95B0-797E1744D4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73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95400"/>
            <a:ext cx="7772400" cy="1470025"/>
          </a:xfrm>
        </p:spPr>
        <p:txBody>
          <a:bodyPr>
            <a:normAutofit/>
          </a:bodyPr>
          <a:lstStyle>
            <a:lvl1pPr>
              <a:defRPr sz="4000">
                <a:solidFill>
                  <a:srgbClr val="720D1A"/>
                </a:solidFill>
                <a:latin typeface="Georgia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0480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522S – Advanced Operating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5715000"/>
            <a:ext cx="9144000" cy="11430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School_of_Engineering_and_Applied_Science_1line_rev(RGB)1000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5715000"/>
            <a:ext cx="4255605" cy="1066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20D1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CSE 522S – Advanced Operating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rgbClr val="720D1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CSE 522S – Advanced Operating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522S – Advanced Operating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rgbClr val="720D1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522S – Advanced Operating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20D1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CSE 522S – Advanced Operating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20D1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CSE 522S – Advanced Operating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20D1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CSE 522S – Advanced Operating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CSE 522S – Advanced Operating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CSE 522S – Advanced Operating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CSE 522S – Advanced Operating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248400"/>
            <a:ext cx="9144000" cy="6096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148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Parallel Systems Seminar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BFBFBF"/>
                </a:solidFill>
              </a:defRPr>
            </a:lvl1pPr>
          </a:lstStyle>
          <a:p>
            <a:fld id="{A773B20C-5347-4FF9-A9F0-76F937F6021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 descr="School_of_Engineering_and_Applied_Science_1line_rev(RGB)1000-01.png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6131920"/>
            <a:ext cx="3200400" cy="80228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720D1A"/>
          </a:solidFill>
          <a:latin typeface="Georgia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Linux Virtual Filesystem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Chris Gill, James Orr, </a:t>
            </a:r>
            <a:r>
              <a:rPr lang="en-US" sz="1800"/>
              <a:t>Brian Kocoloski</a:t>
            </a:r>
            <a:endParaRPr lang="en-US" sz="1800" dirty="0"/>
          </a:p>
          <a:p>
            <a:r>
              <a:rPr lang="en-US" sz="1800" dirty="0"/>
              <a:t>CSE 422S - Operating Systems Organization</a:t>
            </a:r>
          </a:p>
          <a:p>
            <a:r>
              <a:rPr lang="en-US" sz="1800" dirty="0"/>
              <a:t>Washington University in St. Louis</a:t>
            </a:r>
          </a:p>
          <a:p>
            <a:r>
              <a:rPr lang="en-US" sz="1800" dirty="0"/>
              <a:t>St. Louis, MO 63130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Studio Exercises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66800"/>
            <a:ext cx="9144000" cy="4800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Create a kernel module with a single thread</a:t>
            </a:r>
          </a:p>
          <a:p>
            <a:pPr lvl="1"/>
            <a:r>
              <a:rPr lang="en-US" dirty="0"/>
              <a:t>Runs in kernel space, in process context</a:t>
            </a:r>
          </a:p>
          <a:p>
            <a:pPr lvl="1"/>
            <a:r>
              <a:rPr lang="en-US" dirty="0"/>
              <a:t>Has access to </a:t>
            </a:r>
            <a:r>
              <a:rPr lang="en-US" dirty="0" err="1"/>
              <a:t>filesystem</a:t>
            </a:r>
            <a:r>
              <a:rPr lang="en-US" dirty="0"/>
              <a:t>, but details differ a bit from the view a user-space process has</a:t>
            </a:r>
          </a:p>
          <a:p>
            <a:pPr lvl="1"/>
            <a:r>
              <a:rPr lang="en-US" dirty="0"/>
              <a:t>Kernel thread can get PID for a user-space process, get its </a:t>
            </a:r>
            <a:r>
              <a:rPr lang="en-US" b="1" dirty="0" err="1">
                <a:solidFill>
                  <a:srgbClr val="0000FF"/>
                </a:solidFill>
                <a:latin typeface="Courier New"/>
                <a:cs typeface="Courier New"/>
              </a:rPr>
              <a:t>task_struct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/>
              <a:t>and see its </a:t>
            </a:r>
            <a:r>
              <a:rPr lang="en-US" dirty="0" err="1"/>
              <a:t>filesystem</a:t>
            </a:r>
            <a:r>
              <a:rPr lang="en-US" dirty="0"/>
              <a:t> view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dirty="0"/>
              <a:t>Explore different file system data structures</a:t>
            </a:r>
          </a:p>
          <a:p>
            <a:pPr lvl="1"/>
            <a:r>
              <a:rPr lang="en-US" dirty="0"/>
              <a:t>Working from process to </a:t>
            </a:r>
            <a:r>
              <a:rPr lang="en-US" dirty="0" err="1"/>
              <a:t>filesystem</a:t>
            </a:r>
            <a:r>
              <a:rPr lang="en-US" dirty="0"/>
              <a:t> structure to root and working directory paths, to </a:t>
            </a:r>
            <a:r>
              <a:rPr lang="en-US" dirty="0" err="1"/>
              <a:t>dentrys</a:t>
            </a:r>
            <a:r>
              <a:rPr lang="en-US" dirty="0"/>
              <a:t>, etc.</a:t>
            </a:r>
          </a:p>
          <a:p>
            <a:pPr lvl="1"/>
            <a:r>
              <a:rPr lang="en-US" dirty="0"/>
              <a:t>Looking at directory entries specifically as you go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422S – Operating Systems Organization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C806A3-1771-FC45-9F23-90D53E9904AD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1405467" y="4265502"/>
            <a:ext cx="811253" cy="898757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8300C05-1938-6F43-90B6-52E0839F08D3}"/>
              </a:ext>
            </a:extLst>
          </p:cNvPr>
          <p:cNvCxnSpPr>
            <a:cxnSpLocks/>
          </p:cNvCxnSpPr>
          <p:nvPr/>
        </p:nvCxnSpPr>
        <p:spPr>
          <a:xfrm>
            <a:off x="1397319" y="4265502"/>
            <a:ext cx="3104045" cy="898757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A810F1A-6B7C-4844-8849-10C5E4D90946}"/>
              </a:ext>
            </a:extLst>
          </p:cNvPr>
          <p:cNvCxnSpPr>
            <a:cxnSpLocks/>
            <a:endCxn id="18" idx="1"/>
          </p:cNvCxnSpPr>
          <p:nvPr/>
        </p:nvCxnSpPr>
        <p:spPr>
          <a:xfrm flipH="1">
            <a:off x="2216720" y="4301811"/>
            <a:ext cx="3813008" cy="862448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68CA9D5-FAC2-6940-8783-0523D554EA13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6072046" y="4274283"/>
            <a:ext cx="377136" cy="950307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E8ED51-A2AE-7E4A-91E0-8662F21F8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Virtual Filesystem (VFS)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FC34ED-CC9A-EE42-8055-E39FD5D65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422S – Operating Systems Organization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9A658C-2F1D-C64D-8AE2-7001F53DE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8452C328-C79B-3F49-BF73-143020022F53}"/>
              </a:ext>
            </a:extLst>
          </p:cNvPr>
          <p:cNvSpPr/>
          <p:nvPr/>
        </p:nvSpPr>
        <p:spPr>
          <a:xfrm>
            <a:off x="1066800" y="3664683"/>
            <a:ext cx="707136" cy="609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B970D7-D14D-2841-A72C-F6C65C29F344}"/>
              </a:ext>
            </a:extLst>
          </p:cNvPr>
          <p:cNvSpPr txBox="1"/>
          <p:nvPr/>
        </p:nvSpPr>
        <p:spPr>
          <a:xfrm>
            <a:off x="987293" y="4350483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NTFS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1CDA591-3CF0-7D4E-9064-8719BDE68609}"/>
              </a:ext>
            </a:extLst>
          </p:cNvPr>
          <p:cNvSpPr/>
          <p:nvPr/>
        </p:nvSpPr>
        <p:spPr>
          <a:xfrm>
            <a:off x="2663693" y="3664683"/>
            <a:ext cx="6096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E214A9-0638-FA4C-994C-FE64B08C734D}"/>
              </a:ext>
            </a:extLst>
          </p:cNvPr>
          <p:cNvSpPr txBox="1"/>
          <p:nvPr/>
        </p:nvSpPr>
        <p:spPr>
          <a:xfrm>
            <a:off x="2573192" y="435048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ext3</a:t>
            </a:r>
          </a:p>
        </p:txBody>
      </p:sp>
      <p:sp>
        <p:nvSpPr>
          <p:cNvPr id="10" name="Regular Pentagon 9">
            <a:extLst>
              <a:ext uri="{FF2B5EF4-FFF2-40B4-BE49-F238E27FC236}">
                <a16:creationId xmlns:a16="http://schemas.microsoft.com/office/drawing/2014/main" id="{4BFAFF62-77AC-9845-B6D7-77FAE1F2EE13}"/>
              </a:ext>
            </a:extLst>
          </p:cNvPr>
          <p:cNvSpPr/>
          <p:nvPr/>
        </p:nvSpPr>
        <p:spPr>
          <a:xfrm>
            <a:off x="4163050" y="3664683"/>
            <a:ext cx="640080" cy="6096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6CB8C6-E272-464D-B164-A150EF3AE4B8}"/>
              </a:ext>
            </a:extLst>
          </p:cNvPr>
          <p:cNvSpPr txBox="1"/>
          <p:nvPr/>
        </p:nvSpPr>
        <p:spPr>
          <a:xfrm>
            <a:off x="4186758" y="4350483"/>
            <a:ext cx="592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FAT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1FE4E798-527E-DA44-A6A2-BF43DCB9ABCF}"/>
              </a:ext>
            </a:extLst>
          </p:cNvPr>
          <p:cNvSpPr/>
          <p:nvPr/>
        </p:nvSpPr>
        <p:spPr>
          <a:xfrm>
            <a:off x="5682994" y="3664683"/>
            <a:ext cx="609600" cy="6096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65DD72-804B-254B-BCAB-931D34836263}"/>
              </a:ext>
            </a:extLst>
          </p:cNvPr>
          <p:cNvSpPr txBox="1"/>
          <p:nvPr/>
        </p:nvSpPr>
        <p:spPr>
          <a:xfrm>
            <a:off x="5726344" y="4350483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xfs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929741-654D-4249-948B-D3ED271A4BB5}"/>
              </a:ext>
            </a:extLst>
          </p:cNvPr>
          <p:cNvSpPr txBox="1"/>
          <p:nvPr/>
        </p:nvSpPr>
        <p:spPr>
          <a:xfrm>
            <a:off x="6792877" y="4350483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sysfs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(/sys)</a:t>
            </a:r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1D2FC475-6A7D-2049-B06A-42AA544A3BDA}"/>
              </a:ext>
            </a:extLst>
          </p:cNvPr>
          <p:cNvSpPr/>
          <p:nvPr/>
        </p:nvSpPr>
        <p:spPr>
          <a:xfrm>
            <a:off x="7172458" y="3682621"/>
            <a:ext cx="775232" cy="582881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36F21B7-1A52-9042-AADF-02B676911BF7}"/>
              </a:ext>
            </a:extLst>
          </p:cNvPr>
          <p:cNvSpPr/>
          <p:nvPr/>
        </p:nvSpPr>
        <p:spPr>
          <a:xfrm>
            <a:off x="1949100" y="2531448"/>
            <a:ext cx="5562600" cy="671855"/>
          </a:xfrm>
          <a:prstGeom prst="roundRect">
            <a:avLst/>
          </a:prstGeom>
          <a:solidFill>
            <a:schemeClr val="accent6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VFS layer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D4C3F3C9-6AEE-2B4D-BF68-0BB44F9D3CC9}"/>
              </a:ext>
            </a:extLst>
          </p:cNvPr>
          <p:cNvSpPr/>
          <p:nvPr/>
        </p:nvSpPr>
        <p:spPr>
          <a:xfrm>
            <a:off x="1949100" y="5164259"/>
            <a:ext cx="535239" cy="711867"/>
          </a:xfrm>
          <a:prstGeom prst="can">
            <a:avLst>
              <a:gd name="adj" fmla="val 360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1FFC6C-1E07-A649-81A2-F53BC14741C4}"/>
              </a:ext>
            </a:extLst>
          </p:cNvPr>
          <p:cNvSpPr txBox="1"/>
          <p:nvPr/>
        </p:nvSpPr>
        <p:spPr>
          <a:xfrm>
            <a:off x="1826059" y="5876126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HDD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106D11-C894-C74E-ACFB-49D934286BE3}"/>
              </a:ext>
            </a:extLst>
          </p:cNvPr>
          <p:cNvSpPr txBox="1"/>
          <p:nvPr/>
        </p:nvSpPr>
        <p:spPr>
          <a:xfrm>
            <a:off x="4150312" y="5874509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USB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EA5C25F6-279C-8047-870B-C97139572695}"/>
              </a:ext>
            </a:extLst>
          </p:cNvPr>
          <p:cNvSpPr/>
          <p:nvPr/>
        </p:nvSpPr>
        <p:spPr>
          <a:xfrm>
            <a:off x="729994" y="3495937"/>
            <a:ext cx="7956806" cy="1562378"/>
          </a:xfrm>
          <a:prstGeom prst="roundRect">
            <a:avLst/>
          </a:prstGeom>
          <a:solidFill>
            <a:schemeClr val="bg2">
              <a:lumMod val="90000"/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Filesystems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B7AEEC2E-FF69-E948-9B0F-91F24260E09E}"/>
              </a:ext>
            </a:extLst>
          </p:cNvPr>
          <p:cNvSpPr/>
          <p:nvPr/>
        </p:nvSpPr>
        <p:spPr>
          <a:xfrm>
            <a:off x="3136781" y="1192429"/>
            <a:ext cx="2692615" cy="782113"/>
          </a:xfrm>
          <a:prstGeom prst="roundRect">
            <a:avLst/>
          </a:prstGeom>
          <a:solidFill>
            <a:schemeClr val="accent6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Application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05BF6B5-B741-574F-9825-1C5F2C471725}"/>
              </a:ext>
            </a:extLst>
          </p:cNvPr>
          <p:cNvCxnSpPr>
            <a:cxnSpLocks/>
          </p:cNvCxnSpPr>
          <p:nvPr/>
        </p:nvCxnSpPr>
        <p:spPr>
          <a:xfrm flipH="1">
            <a:off x="3987432" y="2010851"/>
            <a:ext cx="2748" cy="520597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EBD97AF-8477-0E4E-8A14-AC5BEE8FA654}"/>
              </a:ext>
            </a:extLst>
          </p:cNvPr>
          <p:cNvCxnSpPr>
            <a:cxnSpLocks/>
          </p:cNvCxnSpPr>
          <p:nvPr/>
        </p:nvCxnSpPr>
        <p:spPr>
          <a:xfrm flipH="1">
            <a:off x="4355714" y="1993867"/>
            <a:ext cx="2748" cy="520597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21A3150-1A06-C540-B09A-DD784A86D072}"/>
              </a:ext>
            </a:extLst>
          </p:cNvPr>
          <p:cNvCxnSpPr>
            <a:cxnSpLocks/>
          </p:cNvCxnSpPr>
          <p:nvPr/>
        </p:nvCxnSpPr>
        <p:spPr>
          <a:xfrm flipH="1">
            <a:off x="4682623" y="1990929"/>
            <a:ext cx="2748" cy="520597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63304D3-1474-6144-A363-4C3DBDA9F5B5}"/>
              </a:ext>
            </a:extLst>
          </p:cNvPr>
          <p:cNvCxnSpPr>
            <a:cxnSpLocks/>
          </p:cNvCxnSpPr>
          <p:nvPr/>
        </p:nvCxnSpPr>
        <p:spPr>
          <a:xfrm flipH="1">
            <a:off x="5029200" y="2000890"/>
            <a:ext cx="2748" cy="520597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53CF264E-5275-504A-8A70-8CCBF65DAB4E}"/>
              </a:ext>
            </a:extLst>
          </p:cNvPr>
          <p:cNvSpPr txBox="1"/>
          <p:nvPr/>
        </p:nvSpPr>
        <p:spPr>
          <a:xfrm>
            <a:off x="5221640" y="2079068"/>
            <a:ext cx="2781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Open/close/read/write/etc.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AD73550-B4C4-274A-9BA7-08F87EADFD87}"/>
              </a:ext>
            </a:extLst>
          </p:cNvPr>
          <p:cNvCxnSpPr>
            <a:cxnSpLocks/>
          </p:cNvCxnSpPr>
          <p:nvPr/>
        </p:nvCxnSpPr>
        <p:spPr>
          <a:xfrm flipH="1">
            <a:off x="3842581" y="3210828"/>
            <a:ext cx="284061" cy="315279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45D30FD-0744-C847-B260-FFE923884BFA}"/>
              </a:ext>
            </a:extLst>
          </p:cNvPr>
          <p:cNvCxnSpPr>
            <a:cxnSpLocks/>
          </p:cNvCxnSpPr>
          <p:nvPr/>
        </p:nvCxnSpPr>
        <p:spPr>
          <a:xfrm>
            <a:off x="4494924" y="3193844"/>
            <a:ext cx="6440" cy="35833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B7267E8-1BBD-8549-A1D7-4888FACA6286}"/>
              </a:ext>
            </a:extLst>
          </p:cNvPr>
          <p:cNvCxnSpPr>
            <a:cxnSpLocks/>
          </p:cNvCxnSpPr>
          <p:nvPr/>
        </p:nvCxnSpPr>
        <p:spPr>
          <a:xfrm>
            <a:off x="4821833" y="3190906"/>
            <a:ext cx="399807" cy="305031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920C897-DAF7-7747-8994-8EE4D7F16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3826" y="5064280"/>
            <a:ext cx="1285762" cy="98682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A151FA7-94BE-4D42-9439-875EFD9F1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337" y="5224590"/>
            <a:ext cx="809689" cy="80968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187D61-E4F2-A54B-AE9D-8AE19361A482}"/>
              </a:ext>
            </a:extLst>
          </p:cNvPr>
          <p:cNvSpPr txBox="1"/>
          <p:nvPr/>
        </p:nvSpPr>
        <p:spPr>
          <a:xfrm>
            <a:off x="6071913" y="5871178"/>
            <a:ext cx="674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SSD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59B9ECF-18A8-DA4D-A6FB-AA05C5474599}"/>
              </a:ext>
            </a:extLst>
          </p:cNvPr>
          <p:cNvSpPr/>
          <p:nvPr/>
        </p:nvSpPr>
        <p:spPr>
          <a:xfrm>
            <a:off x="7642890" y="5229985"/>
            <a:ext cx="609600" cy="609600"/>
          </a:xfrm>
          <a:prstGeom prst="roundRect">
            <a:avLst/>
          </a:prstGeom>
          <a:noFill/>
          <a:ln w="635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D463DA3-2189-7C4D-846D-5E6DF6A46FC3}"/>
              </a:ext>
            </a:extLst>
          </p:cNvPr>
          <p:cNvSpPr txBox="1"/>
          <p:nvPr/>
        </p:nvSpPr>
        <p:spPr>
          <a:xfrm>
            <a:off x="7642890" y="588103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RAM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18B68AB-5811-4C4E-A3B5-32B96FA1F1E3}"/>
              </a:ext>
            </a:extLst>
          </p:cNvPr>
          <p:cNvCxnSpPr>
            <a:cxnSpLocks/>
            <a:endCxn id="38" idx="0"/>
          </p:cNvCxnSpPr>
          <p:nvPr/>
        </p:nvCxnSpPr>
        <p:spPr>
          <a:xfrm>
            <a:off x="7620000" y="4301811"/>
            <a:ext cx="327690" cy="928174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725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Linux VFS 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422S – Operating Systems Organization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411AFCA-8854-894A-9AAD-7F236C60D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Virtual Filesystem (VFS)</a:t>
            </a:r>
          </a:p>
          <a:p>
            <a:pPr lvl="1"/>
            <a:r>
              <a:rPr lang="en-US" dirty="0"/>
              <a:t>Subsystem of the kernel that implements the file and filesystem-related interfaces provided to user-space programs (LKD pp. 261)</a:t>
            </a:r>
          </a:p>
          <a:p>
            <a:pPr lvl="1"/>
            <a:r>
              <a:rPr lang="en-US" dirty="0"/>
              <a:t>Enables programs to use standard Unix </a:t>
            </a:r>
            <a:r>
              <a:rPr lang="en-US" dirty="0" err="1"/>
              <a:t>syscalls</a:t>
            </a:r>
            <a:r>
              <a:rPr lang="en-US" dirty="0"/>
              <a:t> (open/close/read/write) on any underlying filesystem</a:t>
            </a:r>
          </a:p>
          <a:p>
            <a:endParaRPr lang="en-US" dirty="0"/>
          </a:p>
          <a:p>
            <a:r>
              <a:rPr lang="en-US"/>
              <a:t>Block layer</a:t>
            </a:r>
            <a:endParaRPr lang="en-US" dirty="0"/>
          </a:p>
          <a:p>
            <a:pPr lvl="1"/>
            <a:r>
              <a:rPr lang="en-US" dirty="0"/>
              <a:t>Enables different filesystems to operate on different physical storage media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633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Linux VFS Layer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422S – Operating Systems Organization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411AFCA-8854-894A-9AAD-7F236C60D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98475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4 key data structures (LKD pp.265)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super_block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1" indent="-457200">
              <a:buFont typeface="+mj-lt"/>
              <a:buAutoNum type="arabicParenR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1" indent="-457200">
              <a:buFont typeface="+mj-lt"/>
              <a:buAutoNum type="arabicParenR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dentry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1" indent="-457200">
              <a:buFont typeface="+mj-lt"/>
              <a:buAutoNum type="arabicParenR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file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Superblocks: global filesystem metadata</a:t>
            </a:r>
          </a:p>
          <a:p>
            <a:pPr lvl="1"/>
            <a:r>
              <a:rPr lang="en-US" dirty="0"/>
              <a:t>Maintains lists of all </a:t>
            </a:r>
            <a:r>
              <a:rPr lang="en-US" dirty="0" err="1"/>
              <a:t>inodes</a:t>
            </a:r>
            <a:r>
              <a:rPr lang="en-US" dirty="0"/>
              <a:t> and all </a:t>
            </a:r>
            <a:r>
              <a:rPr lang="en-US" dirty="0" err="1"/>
              <a:t>dentries</a:t>
            </a:r>
            <a:r>
              <a:rPr lang="en-US" dirty="0"/>
              <a:t> in the filesystem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err="1"/>
              <a:t>Dentries</a:t>
            </a:r>
            <a:r>
              <a:rPr lang="en-US" dirty="0"/>
              <a:t>: directory entries</a:t>
            </a:r>
          </a:p>
          <a:p>
            <a:pPr lvl="1"/>
            <a:r>
              <a:rPr lang="en-US" dirty="0"/>
              <a:t>Created on the fly when requested by user programs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/bin/ls </a:t>
            </a:r>
            <a:r>
              <a:rPr lang="en-US" dirty="0"/>
              <a:t>has 3 </a:t>
            </a:r>
            <a:r>
              <a:rPr lang="en-US" dirty="0" err="1"/>
              <a:t>dentries</a:t>
            </a:r>
            <a:r>
              <a:rPr lang="en-US" dirty="0"/>
              <a:t>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bin/</a:t>
            </a:r>
            <a:r>
              <a:rPr lang="en-US" dirty="0"/>
              <a:t>,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ls</a:t>
            </a:r>
          </a:p>
          <a:p>
            <a:pPr lvl="1"/>
            <a:r>
              <a:rPr lang="en-US" dirty="0" err="1"/>
              <a:t>Dentries</a:t>
            </a:r>
            <a:r>
              <a:rPr lang="en-US" dirty="0"/>
              <a:t> linked together to create hierarchical filesystem structure</a:t>
            </a:r>
          </a:p>
          <a:p>
            <a:pPr lvl="1"/>
            <a:endParaRPr lang="en-US" dirty="0"/>
          </a:p>
          <a:p>
            <a:r>
              <a:rPr lang="en-US" dirty="0" err="1"/>
              <a:t>Inodes</a:t>
            </a:r>
            <a:r>
              <a:rPr lang="en-US" dirty="0"/>
              <a:t>: file metadata</a:t>
            </a:r>
          </a:p>
          <a:p>
            <a:pPr lvl="1"/>
            <a:r>
              <a:rPr lang="en-US" dirty="0"/>
              <a:t>Permission/dirty bits, etc.</a:t>
            </a:r>
          </a:p>
          <a:p>
            <a:pPr lvl="1"/>
            <a:r>
              <a:rPr lang="en-US" dirty="0"/>
              <a:t>One for each file in the system</a:t>
            </a:r>
          </a:p>
          <a:p>
            <a:pPr lvl="1"/>
            <a:endParaRPr lang="en-US" dirty="0"/>
          </a:p>
          <a:p>
            <a:r>
              <a:rPr lang="en-US" dirty="0"/>
              <a:t>Files: represents </a:t>
            </a:r>
            <a:r>
              <a:rPr lang="en-US" u="sng" dirty="0">
                <a:solidFill>
                  <a:srgbClr val="FF0000"/>
                </a:solidFill>
              </a:rPr>
              <a:t>open</a:t>
            </a:r>
            <a:r>
              <a:rPr lang="en-US" dirty="0"/>
              <a:t> file associated with </a:t>
            </a:r>
            <a:r>
              <a:rPr lang="en-US" u="sng" dirty="0">
                <a:solidFill>
                  <a:srgbClr val="FF0000"/>
                </a:solidFill>
              </a:rPr>
              <a:t>specific process</a:t>
            </a:r>
          </a:p>
        </p:txBody>
      </p:sp>
    </p:spTree>
    <p:extLst>
      <p:ext uri="{BB962C8B-B14F-4D97-AF65-F5344CB8AC3E}">
        <p14:creationId xmlns:p14="http://schemas.microsoft.com/office/powerpoint/2010/main" val="1786675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F0D19-AD83-B241-938F-37C4F132B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VFS “Objects”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70C44-5741-CB40-920E-A8F1B4145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C is not an OOP language, but we can have semantics similar to objects</a:t>
            </a:r>
          </a:p>
          <a:p>
            <a:r>
              <a:rPr lang="en-US" dirty="0"/>
              <a:t>Every Linux file system implements ”callbacks” for </a:t>
            </a:r>
            <a:r>
              <a:rPr lang="en-US" dirty="0" err="1"/>
              <a:t>inode</a:t>
            </a:r>
            <a:r>
              <a:rPr lang="en-US" dirty="0"/>
              <a:t> operations (creating </a:t>
            </a:r>
            <a:r>
              <a:rPr lang="en-US" dirty="0" err="1"/>
              <a:t>inodes</a:t>
            </a:r>
            <a:r>
              <a:rPr lang="en-US" dirty="0"/>
              <a:t>, looking up </a:t>
            </a:r>
            <a:r>
              <a:rPr lang="en-US" dirty="0" err="1"/>
              <a:t>dentries</a:t>
            </a:r>
            <a:r>
              <a:rPr lang="en-US" dirty="0"/>
              <a:t>, etc.)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inode_operations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(*create)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dentry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	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nameidata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dentry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(*lookup)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	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dentry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nameidata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(*link)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dentry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	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dentry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(*unlink)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dentry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(*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symlink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dentry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char *);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D7EC4F-BEA7-324D-BA75-F095CC408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422S – Operating Systems Organization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289354-BC86-164D-9577-E0E107309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93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en-US" dirty="0"/>
              <a:t>Linux Process’ Views of </a:t>
            </a:r>
            <a:r>
              <a:rPr lang="en-US" dirty="0" err="1"/>
              <a:t>Filesystem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422S – Operating Systems Organization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 flipH="1">
            <a:off x="7162800" y="3200400"/>
            <a:ext cx="1828800" cy="6858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files_struct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11" name="Straight Arrow Connector 10"/>
          <p:cNvCxnSpPr>
            <a:endCxn id="9" idx="0"/>
          </p:cNvCxnSpPr>
          <p:nvPr/>
        </p:nvCxnSpPr>
        <p:spPr>
          <a:xfrm>
            <a:off x="7924800" y="2590800"/>
            <a:ext cx="152400" cy="6096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 flipH="1">
            <a:off x="5791200" y="1600200"/>
            <a:ext cx="2590800" cy="9906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task_struct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3" name="Rectangle 22"/>
          <p:cNvSpPr/>
          <p:nvPr/>
        </p:nvSpPr>
        <p:spPr>
          <a:xfrm flipH="1">
            <a:off x="4876800" y="3048000"/>
            <a:ext cx="1143000" cy="6858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nsproxy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010400" y="2590800"/>
            <a:ext cx="0" cy="2362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5867400" y="2590800"/>
            <a:ext cx="19050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4876800" cy="5257800"/>
          </a:xfrm>
        </p:spPr>
        <p:txBody>
          <a:bodyPr>
            <a:noAutofit/>
          </a:bodyPr>
          <a:lstStyle/>
          <a:p>
            <a:pPr>
              <a:buNone/>
            </a:pPr>
            <a:endParaRPr lang="en-US" sz="2400" dirty="0"/>
          </a:p>
          <a:p>
            <a:r>
              <a:rPr lang="en-US" sz="2400" dirty="0"/>
              <a:t>Fields in the process’ 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cs typeface="Courier New"/>
              </a:rPr>
              <a:t>task_struct</a:t>
            </a:r>
            <a:r>
              <a:rPr lang="en-US" sz="2400" dirty="0"/>
              <a:t> point to</a:t>
            </a:r>
            <a:br>
              <a:rPr lang="en-US" sz="2400" dirty="0"/>
            </a:br>
            <a:r>
              <a:rPr lang="en-US" sz="2400" dirty="0"/>
              <a:t>key </a:t>
            </a:r>
            <a:r>
              <a:rPr lang="en-US" sz="2400" dirty="0" err="1"/>
              <a:t>filesystem</a:t>
            </a:r>
            <a:r>
              <a:rPr lang="en-US" sz="2400" dirty="0"/>
              <a:t> </a:t>
            </a:r>
            <a:r>
              <a:rPr lang="en-US" sz="2400" dirty="0" err="1"/>
              <a:t>structs</a:t>
            </a:r>
            <a:endParaRPr lang="en-US" sz="2400" dirty="0"/>
          </a:p>
          <a:p>
            <a:pPr lvl="1"/>
            <a:r>
              <a:rPr lang="en-US" sz="2000" dirty="0"/>
              <a:t>The new 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nsproxy</a:t>
            </a:r>
            <a:r>
              <a:rPr lang="en-US" sz="2000" dirty="0"/>
              <a:t> field points to a 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nsproxy</a:t>
            </a:r>
            <a:r>
              <a:rPr lang="en-US" sz="2000" dirty="0"/>
              <a:t> </a:t>
            </a:r>
            <a:r>
              <a:rPr lang="en-US" sz="2000" dirty="0" err="1"/>
              <a:t>struct</a:t>
            </a:r>
            <a:r>
              <a:rPr lang="en-US" sz="2000" dirty="0"/>
              <a:t> that wraps a pointer to the </a:t>
            </a:r>
            <a:r>
              <a:rPr lang="en-US" sz="2000" dirty="0" err="1"/>
              <a:t>filesystem’s</a:t>
            </a:r>
            <a:r>
              <a:rPr lang="en-US" sz="2000" dirty="0"/>
              <a:t> namespace (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mnt_namespace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The </a:t>
            </a:r>
            <a:r>
              <a:rPr lang="en-US" sz="2000" b="1" dirty="0">
                <a:solidFill>
                  <a:srgbClr val="0000FF"/>
                </a:solidFill>
                <a:latin typeface="Courier New"/>
                <a:cs typeface="Courier New"/>
              </a:rPr>
              <a:t>files</a:t>
            </a:r>
            <a:r>
              <a:rPr lang="en-US" sz="2000" dirty="0"/>
              <a:t> field points to a table of process’ open files</a:t>
            </a:r>
          </a:p>
          <a:p>
            <a:pPr lvl="1"/>
            <a:r>
              <a:rPr lang="en-US" sz="2000" dirty="0"/>
              <a:t>The 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fs</a:t>
            </a:r>
            <a:r>
              <a:rPr lang="en-US" sz="2000" dirty="0"/>
              <a:t> field points to a </a:t>
            </a:r>
            <a:r>
              <a:rPr lang="en-US" sz="2000" dirty="0" err="1"/>
              <a:t>filesystem</a:t>
            </a:r>
            <a:r>
              <a:rPr lang="en-US" sz="2000" dirty="0"/>
              <a:t> structure that points to paths for the process’ root and current working directories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21" name="Rectangle 20"/>
          <p:cNvSpPr/>
          <p:nvPr/>
        </p:nvSpPr>
        <p:spPr>
          <a:xfrm flipH="1">
            <a:off x="6172200" y="4953000"/>
            <a:ext cx="1447800" cy="6858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fs_struct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724400" y="25908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nsproxy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9" name="Rectangle 28"/>
          <p:cNvSpPr/>
          <p:nvPr/>
        </p:nvSpPr>
        <p:spPr>
          <a:xfrm flipH="1">
            <a:off x="4495800" y="4191000"/>
            <a:ext cx="2286000" cy="6858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mnt_namespace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800600" y="11430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current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5486400" y="1447800"/>
            <a:ext cx="304800" cy="2286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5486400" y="3733800"/>
            <a:ext cx="19050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6096000" y="25908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fs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772400" y="26670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files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7239000" y="5638800"/>
            <a:ext cx="22860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6438900" y="5638800"/>
            <a:ext cx="19050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5410200" y="57150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root</a:t>
            </a:r>
          </a:p>
        </p:txBody>
      </p:sp>
      <p:sp>
        <p:nvSpPr>
          <p:cNvPr id="41" name="Rectangle 40"/>
          <p:cNvSpPr/>
          <p:nvPr/>
        </p:nvSpPr>
        <p:spPr>
          <a:xfrm>
            <a:off x="7086600" y="57150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pwd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Paths and Directory Entries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422S – Operating Systems Organization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22" name="Rectangle 21"/>
          <p:cNvSpPr/>
          <p:nvPr/>
        </p:nvSpPr>
        <p:spPr>
          <a:xfrm flipH="1">
            <a:off x="5791200" y="1600200"/>
            <a:ext cx="2590800" cy="9906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task_struct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239000" y="2590800"/>
            <a:ext cx="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5638800" cy="5257800"/>
          </a:xfrm>
        </p:spPr>
        <p:txBody>
          <a:bodyPr>
            <a:noAutofit/>
          </a:bodyPr>
          <a:lstStyle/>
          <a:p>
            <a:pPr>
              <a:buNone/>
            </a:pPr>
            <a:endParaRPr lang="en-US" sz="2400" dirty="0"/>
          </a:p>
          <a:p>
            <a:r>
              <a:rPr lang="en-US" sz="2400" dirty="0"/>
              <a:t>Each path points to a VFS  mount structure (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cs typeface="Courier New"/>
              </a:rPr>
              <a:t>vfs_mount</a:t>
            </a:r>
            <a:r>
              <a:rPr lang="en-US" sz="2400" dirty="0"/>
              <a:t>) and a directory entry (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cs typeface="Courier New"/>
              </a:rPr>
              <a:t>dentry</a:t>
            </a:r>
            <a:r>
              <a:rPr lang="en-US" sz="2400" dirty="0"/>
              <a:t>) structure (</a:t>
            </a:r>
            <a:r>
              <a:rPr lang="en-US" sz="2400" dirty="0" err="1"/>
              <a:t>filesystem+directory</a:t>
            </a:r>
            <a:r>
              <a:rPr lang="en-US" sz="2400" dirty="0"/>
              <a:t>)</a:t>
            </a:r>
          </a:p>
          <a:p>
            <a:r>
              <a:rPr lang="en-US" sz="2400" dirty="0"/>
              <a:t>A VFS mount structure describes a specific </a:t>
            </a:r>
            <a:r>
              <a:rPr lang="en-US" sz="2400" dirty="0" err="1"/>
              <a:t>filesystem</a:t>
            </a:r>
            <a:r>
              <a:rPr lang="en-US" sz="2400" dirty="0"/>
              <a:t> instance    (a “mount point”)</a:t>
            </a:r>
          </a:p>
          <a:p>
            <a:r>
              <a:rPr lang="en-US" sz="2400" dirty="0"/>
              <a:t>A directory entry structure describes any element in the </a:t>
            </a:r>
            <a:r>
              <a:rPr lang="en-US" sz="2400" dirty="0" err="1"/>
              <a:t>filesystem</a:t>
            </a:r>
            <a:r>
              <a:rPr lang="en-US" sz="2400" dirty="0"/>
              <a:t> (directory or file, though in a path it</a:t>
            </a:r>
            <a:r>
              <a:rPr lang="uk-UA" sz="2400" dirty="0"/>
              <a:t>’</a:t>
            </a:r>
            <a:r>
              <a:rPr lang="en-US" sz="2400" dirty="0"/>
              <a:t>s a directory)  </a:t>
            </a:r>
          </a:p>
          <a:p>
            <a:pPr lvl="1"/>
            <a:endParaRPr lang="en-US" sz="2000" dirty="0"/>
          </a:p>
        </p:txBody>
      </p:sp>
      <p:sp>
        <p:nvSpPr>
          <p:cNvPr id="21" name="Rectangle 20"/>
          <p:cNvSpPr/>
          <p:nvPr/>
        </p:nvSpPr>
        <p:spPr>
          <a:xfrm flipH="1">
            <a:off x="6553200" y="3048000"/>
            <a:ext cx="1447800" cy="6858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fs_struct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800600" y="11430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current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5486400" y="1447800"/>
            <a:ext cx="304800" cy="2286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6324600" y="25908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fs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7924800" y="3733800"/>
            <a:ext cx="22860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6819900" y="3733800"/>
            <a:ext cx="19050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5791200" y="38100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root</a:t>
            </a:r>
          </a:p>
        </p:txBody>
      </p:sp>
      <p:sp>
        <p:nvSpPr>
          <p:cNvPr id="41" name="Rectangle 40"/>
          <p:cNvSpPr/>
          <p:nvPr/>
        </p:nvSpPr>
        <p:spPr>
          <a:xfrm>
            <a:off x="7772400" y="38100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pwd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8" name="Rectangle 27"/>
          <p:cNvSpPr/>
          <p:nvPr/>
        </p:nvSpPr>
        <p:spPr>
          <a:xfrm flipH="1">
            <a:off x="6096000" y="4191000"/>
            <a:ext cx="1447800" cy="6858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path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315200" y="4876800"/>
            <a:ext cx="22860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7315200" y="49530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dentry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6362700" y="4876800"/>
            <a:ext cx="19050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5486400" y="48768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mnt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4" name="Rectangle 43"/>
          <p:cNvSpPr/>
          <p:nvPr/>
        </p:nvSpPr>
        <p:spPr>
          <a:xfrm flipH="1">
            <a:off x="7391400" y="5334000"/>
            <a:ext cx="1447800" cy="6858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dentry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3" name="Rectangle 22"/>
          <p:cNvSpPr/>
          <p:nvPr/>
        </p:nvSpPr>
        <p:spPr>
          <a:xfrm flipH="1">
            <a:off x="5562600" y="5334000"/>
            <a:ext cx="1447800" cy="6858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vfs_mount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3311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Directory Entries and Index Nodes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422S – Operating Systems Organization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3B20C-5347-4FF9-A9F0-76F937F60217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2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5791200" cy="5257800"/>
          </a:xfrm>
        </p:spPr>
        <p:txBody>
          <a:bodyPr>
            <a:noAutofit/>
          </a:bodyPr>
          <a:lstStyle/>
          <a:p>
            <a:pPr>
              <a:buNone/>
            </a:pPr>
            <a:endParaRPr lang="en-US" sz="2400" dirty="0"/>
          </a:p>
          <a:p>
            <a:r>
              <a:rPr lang="en-US" sz="2400" dirty="0"/>
              <a:t>Each directory entry points to an associated index node (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cs typeface="Courier New"/>
              </a:rPr>
              <a:t>inode</a:t>
            </a:r>
            <a:r>
              <a:rPr lang="en-US" sz="2400" dirty="0"/>
              <a:t>) that contains metadata about the directory entry</a:t>
            </a:r>
          </a:p>
          <a:p>
            <a:pPr lvl="1"/>
            <a:r>
              <a:rPr lang="en-US" sz="2000" dirty="0"/>
              <a:t>Last access time, permissions, etc.</a:t>
            </a:r>
          </a:p>
          <a:p>
            <a:pPr lvl="1"/>
            <a:r>
              <a:rPr lang="en-US" sz="2000" dirty="0"/>
              <a:t>E.g., what you see with 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ls</a:t>
            </a:r>
            <a:r>
              <a:rPr lang="en-US" sz="2000" dirty="0"/>
              <a:t> command</a:t>
            </a:r>
          </a:p>
          <a:p>
            <a:r>
              <a:rPr lang="en-US" sz="2400" dirty="0"/>
              <a:t>Index nodes also implement operations the superblock uses</a:t>
            </a:r>
          </a:p>
          <a:p>
            <a:r>
              <a:rPr lang="en-US" sz="2400" dirty="0"/>
              <a:t>Each directory entry also has a character array field (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cs typeface="Courier New"/>
              </a:rPr>
              <a:t>d_iname</a:t>
            </a:r>
            <a:r>
              <a:rPr lang="en-US" sz="2400" dirty="0"/>
              <a:t>) that contains its name</a:t>
            </a:r>
            <a:endParaRPr lang="en-US" sz="2000" dirty="0"/>
          </a:p>
        </p:txBody>
      </p:sp>
      <p:sp>
        <p:nvSpPr>
          <p:cNvPr id="21" name="Rectangle 20"/>
          <p:cNvSpPr/>
          <p:nvPr/>
        </p:nvSpPr>
        <p:spPr>
          <a:xfrm flipH="1">
            <a:off x="6096000" y="4038600"/>
            <a:ext cx="1447800" cy="6858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inode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6248400" y="3048000"/>
            <a:ext cx="0" cy="9906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6172200" y="3124200"/>
            <a:ext cx="1371600" cy="685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d_inode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4" name="Rectangle 43"/>
          <p:cNvSpPr/>
          <p:nvPr/>
        </p:nvSpPr>
        <p:spPr>
          <a:xfrm flipH="1">
            <a:off x="6019800" y="1447800"/>
            <a:ext cx="2971800" cy="16002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dentry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43600" y="25908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d_iname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3" name="Rectangle 32"/>
          <p:cNvSpPr/>
          <p:nvPr/>
        </p:nvSpPr>
        <p:spPr>
          <a:xfrm flipH="1">
            <a:off x="7239000" y="25146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‘/’</a:t>
            </a:r>
          </a:p>
        </p:txBody>
      </p:sp>
      <p:sp>
        <p:nvSpPr>
          <p:cNvPr id="37" name="Rectangle 36"/>
          <p:cNvSpPr/>
          <p:nvPr/>
        </p:nvSpPr>
        <p:spPr>
          <a:xfrm flipH="1">
            <a:off x="7848600" y="25146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\0</a:t>
            </a:r>
          </a:p>
        </p:txBody>
      </p:sp>
      <p:sp>
        <p:nvSpPr>
          <p:cNvPr id="45" name="Rectangle 44"/>
          <p:cNvSpPr/>
          <p:nvPr/>
        </p:nvSpPr>
        <p:spPr>
          <a:xfrm>
            <a:off x="8382000" y="2590800"/>
            <a:ext cx="609600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713826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28600"/>
            <a:ext cx="8229600" cy="1143000"/>
          </a:xfrm>
        </p:spPr>
        <p:txBody>
          <a:bodyPr/>
          <a:lstStyle/>
          <a:p>
            <a:r>
              <a:rPr lang="en-US" dirty="0"/>
              <a:t>Directory Entry Hierarchy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CSE 422S – Operating Systems Organization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629400" y="5899150"/>
            <a:ext cx="2133600" cy="365125"/>
          </a:xfrm>
        </p:spPr>
        <p:txBody>
          <a:bodyPr/>
          <a:lstStyle/>
          <a:p>
            <a:fld id="{A773B20C-5347-4FF9-A9F0-76F937F60217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2" name="Content Placeholder 2"/>
          <p:cNvSpPr>
            <a:spLocks noGrp="1"/>
          </p:cNvSpPr>
          <p:nvPr>
            <p:ph idx="1"/>
          </p:nvPr>
        </p:nvSpPr>
        <p:spPr>
          <a:xfrm>
            <a:off x="76200" y="457200"/>
            <a:ext cx="5638800" cy="5257800"/>
          </a:xfrm>
        </p:spPr>
        <p:txBody>
          <a:bodyPr>
            <a:noAutofit/>
          </a:bodyPr>
          <a:lstStyle/>
          <a:p>
            <a:pPr>
              <a:buNone/>
            </a:pPr>
            <a:endParaRPr lang="en-US" sz="2400" dirty="0"/>
          </a:p>
          <a:p>
            <a:r>
              <a:rPr lang="en-US" sz="2400" dirty="0"/>
              <a:t>A directory’s </a:t>
            </a:r>
            <a:r>
              <a:rPr lang="en-US" sz="2400" b="1" dirty="0" err="1">
                <a:solidFill>
                  <a:srgbClr val="0000FF"/>
                </a:solidFill>
                <a:latin typeface="Courier New"/>
                <a:cs typeface="Courier New"/>
              </a:rPr>
              <a:t>dentry</a:t>
            </a:r>
            <a:r>
              <a:rPr lang="en-US" sz="2400" dirty="0"/>
              <a:t> lists other directory entries that it contains</a:t>
            </a:r>
          </a:p>
          <a:p>
            <a:pPr lvl="1"/>
            <a:r>
              <a:rPr lang="en-US" sz="2000" dirty="0"/>
              <a:t>Stored in its 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d_subdirs</a:t>
            </a:r>
            <a:r>
              <a:rPr lang="en-US" sz="2000" b="1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2000" dirty="0"/>
              <a:t>field </a:t>
            </a:r>
          </a:p>
          <a:p>
            <a:r>
              <a:rPr lang="en-US" sz="2400" dirty="0"/>
              <a:t>List iteration requires special operations (see LKD Chapter 6)</a:t>
            </a:r>
          </a:p>
          <a:p>
            <a:pPr lvl="1"/>
            <a:r>
              <a:rPr lang="en-US" sz="2000" dirty="0"/>
              <a:t>E.g., 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list_empty</a:t>
            </a:r>
            <a:r>
              <a:rPr lang="en-US" sz="2000" b="1" dirty="0">
                <a:solidFill>
                  <a:srgbClr val="0000FF"/>
                </a:solidFill>
                <a:latin typeface="Courier New"/>
                <a:cs typeface="Courier New"/>
              </a:rPr>
              <a:t>()</a:t>
            </a:r>
            <a:r>
              <a:rPr lang="en-US" sz="2000" dirty="0"/>
              <a:t>, 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list_for_each</a:t>
            </a:r>
            <a:r>
              <a:rPr lang="en-US" sz="2000" b="1" dirty="0">
                <a:solidFill>
                  <a:srgbClr val="0000FF"/>
                </a:solidFill>
                <a:latin typeface="Courier New"/>
                <a:cs typeface="Courier New"/>
              </a:rPr>
              <a:t>()</a:t>
            </a:r>
            <a:r>
              <a:rPr lang="en-US" sz="2000" dirty="0"/>
              <a:t>, </a:t>
            </a:r>
            <a:r>
              <a:rPr lang="en-US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list_for_each_entry</a:t>
            </a:r>
            <a:r>
              <a:rPr lang="en-US" sz="2000" b="1" dirty="0">
                <a:solidFill>
                  <a:srgbClr val="0000FF"/>
                </a:solidFill>
                <a:latin typeface="Courier New"/>
                <a:cs typeface="Courier New"/>
              </a:rPr>
              <a:t>()</a:t>
            </a:r>
            <a:r>
              <a:rPr lang="en-US" sz="2000" dirty="0"/>
              <a:t>, etc.</a:t>
            </a:r>
          </a:p>
          <a:p>
            <a:r>
              <a:rPr lang="en-US" sz="2400" dirty="0"/>
              <a:t>Can use those operations to traverse a path (or an entire </a:t>
            </a:r>
            <a:r>
              <a:rPr lang="en-US" sz="2400" dirty="0" err="1"/>
              <a:t>filesystem</a:t>
            </a:r>
            <a:r>
              <a:rPr lang="en-US" sz="2400" dirty="0"/>
              <a:t>) recursively via the directory entry hierarchy</a:t>
            </a:r>
            <a:endParaRPr lang="en-US" sz="2000" dirty="0"/>
          </a:p>
        </p:txBody>
      </p:sp>
      <p:sp>
        <p:nvSpPr>
          <p:cNvPr id="44" name="Rectangle 43"/>
          <p:cNvSpPr/>
          <p:nvPr/>
        </p:nvSpPr>
        <p:spPr>
          <a:xfrm flipH="1">
            <a:off x="6096000" y="762000"/>
            <a:ext cx="2971800" cy="16002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dentry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019800" y="10668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d_iname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3" name="Rectangle 32"/>
          <p:cNvSpPr/>
          <p:nvPr/>
        </p:nvSpPr>
        <p:spPr>
          <a:xfrm flipH="1">
            <a:off x="6248400" y="13716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‘/’</a:t>
            </a:r>
          </a:p>
        </p:txBody>
      </p:sp>
      <p:sp>
        <p:nvSpPr>
          <p:cNvPr id="37" name="Rectangle 36"/>
          <p:cNvSpPr/>
          <p:nvPr/>
        </p:nvSpPr>
        <p:spPr>
          <a:xfrm flipH="1">
            <a:off x="6858000" y="13716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\0</a:t>
            </a:r>
          </a:p>
        </p:txBody>
      </p:sp>
      <p:sp>
        <p:nvSpPr>
          <p:cNvPr id="45" name="Rectangle 44"/>
          <p:cNvSpPr/>
          <p:nvPr/>
        </p:nvSpPr>
        <p:spPr>
          <a:xfrm>
            <a:off x="7391400" y="1447800"/>
            <a:ext cx="609600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019800" y="19050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d_subdirs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7391400" y="1981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7" name="Rectangle 16"/>
          <p:cNvSpPr/>
          <p:nvPr/>
        </p:nvSpPr>
        <p:spPr>
          <a:xfrm flipH="1">
            <a:off x="7696200" y="1981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" name="Rectangle 17"/>
          <p:cNvSpPr/>
          <p:nvPr/>
        </p:nvSpPr>
        <p:spPr>
          <a:xfrm flipH="1">
            <a:off x="8001000" y="1981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305800" y="1981200"/>
            <a:ext cx="609600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20" name="Rectangle 19"/>
          <p:cNvSpPr/>
          <p:nvPr/>
        </p:nvSpPr>
        <p:spPr>
          <a:xfrm flipH="1">
            <a:off x="6019800" y="2590800"/>
            <a:ext cx="2971800" cy="16002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dentry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943600" y="28956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d_iname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3" name="Rectangle 22"/>
          <p:cNvSpPr/>
          <p:nvPr/>
        </p:nvSpPr>
        <p:spPr>
          <a:xfrm flipH="1">
            <a:off x="6172200" y="32004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‘b’</a:t>
            </a:r>
          </a:p>
        </p:txBody>
      </p:sp>
      <p:sp>
        <p:nvSpPr>
          <p:cNvPr id="24" name="Rectangle 23"/>
          <p:cNvSpPr/>
          <p:nvPr/>
        </p:nvSpPr>
        <p:spPr>
          <a:xfrm flipH="1">
            <a:off x="6781800" y="32004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‘</a:t>
            </a:r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’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534400" y="3276600"/>
            <a:ext cx="609600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943600" y="37338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d_subdirs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7" name="Rectangle 26"/>
          <p:cNvSpPr/>
          <p:nvPr/>
        </p:nvSpPr>
        <p:spPr>
          <a:xfrm flipH="1">
            <a:off x="7315200" y="38100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8" name="Rectangle 27"/>
          <p:cNvSpPr/>
          <p:nvPr/>
        </p:nvSpPr>
        <p:spPr>
          <a:xfrm flipH="1">
            <a:off x="7620000" y="38100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0" name="Rectangle 29"/>
          <p:cNvSpPr/>
          <p:nvPr/>
        </p:nvSpPr>
        <p:spPr>
          <a:xfrm flipH="1">
            <a:off x="7924800" y="38100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229600" y="3810000"/>
            <a:ext cx="609600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32" name="Rectangle 31"/>
          <p:cNvSpPr/>
          <p:nvPr/>
        </p:nvSpPr>
        <p:spPr>
          <a:xfrm flipH="1">
            <a:off x="7391400" y="32004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‘n’</a:t>
            </a:r>
          </a:p>
        </p:txBody>
      </p:sp>
      <p:sp>
        <p:nvSpPr>
          <p:cNvPr id="34" name="Rectangle 33"/>
          <p:cNvSpPr/>
          <p:nvPr/>
        </p:nvSpPr>
        <p:spPr>
          <a:xfrm flipH="1">
            <a:off x="8001000" y="32004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\0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7848600" y="2133600"/>
            <a:ext cx="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 flipH="1">
            <a:off x="7315200" y="38100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6" name="Rectangle 55"/>
          <p:cNvSpPr/>
          <p:nvPr/>
        </p:nvSpPr>
        <p:spPr>
          <a:xfrm flipH="1">
            <a:off x="7620000" y="38100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7" name="Rectangle 56"/>
          <p:cNvSpPr/>
          <p:nvPr/>
        </p:nvSpPr>
        <p:spPr>
          <a:xfrm flipH="1">
            <a:off x="7924800" y="38100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8229600" y="3810000"/>
            <a:ext cx="609600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59" name="Rectangle 58"/>
          <p:cNvSpPr/>
          <p:nvPr/>
        </p:nvSpPr>
        <p:spPr>
          <a:xfrm flipH="1">
            <a:off x="5943600" y="4419600"/>
            <a:ext cx="2971800" cy="16002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dentry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5867400" y="4724400"/>
            <a:ext cx="1371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d_iname</a:t>
            </a:r>
            <a:endParaRPr lang="en-US" dirty="0">
              <a:solidFill>
                <a:schemeClr val="tx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1" name="Rectangle 60"/>
          <p:cNvSpPr/>
          <p:nvPr/>
        </p:nvSpPr>
        <p:spPr>
          <a:xfrm flipH="1">
            <a:off x="6096000" y="50292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‘l’</a:t>
            </a:r>
          </a:p>
        </p:txBody>
      </p:sp>
      <p:sp>
        <p:nvSpPr>
          <p:cNvPr id="62" name="Rectangle 61"/>
          <p:cNvSpPr/>
          <p:nvPr/>
        </p:nvSpPr>
        <p:spPr>
          <a:xfrm flipH="1">
            <a:off x="6705600" y="50292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‘s’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848600" y="5105400"/>
            <a:ext cx="609600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...</a:t>
            </a:r>
          </a:p>
        </p:txBody>
      </p:sp>
      <p:sp>
        <p:nvSpPr>
          <p:cNvPr id="64" name="Rectangle 63"/>
          <p:cNvSpPr/>
          <p:nvPr/>
        </p:nvSpPr>
        <p:spPr>
          <a:xfrm>
            <a:off x="5867400" y="5562600"/>
            <a:ext cx="25908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d_subdirs</a:t>
            </a:r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 (empty)</a:t>
            </a:r>
          </a:p>
        </p:txBody>
      </p:sp>
      <p:sp>
        <p:nvSpPr>
          <p:cNvPr id="70" name="Rectangle 69"/>
          <p:cNvSpPr/>
          <p:nvPr/>
        </p:nvSpPr>
        <p:spPr>
          <a:xfrm flipH="1">
            <a:off x="7315200" y="5029200"/>
            <a:ext cx="6096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\0</a:t>
            </a: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8077200" y="3962400"/>
            <a:ext cx="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594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4487</TotalTime>
  <Words>748</Words>
  <Application>Microsoft Macintosh PowerPoint</Application>
  <PresentationFormat>On-screen Show (4:3)</PresentationFormat>
  <Paragraphs>179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Consolas</vt:lpstr>
      <vt:lpstr>Courier New</vt:lpstr>
      <vt:lpstr>Georgia</vt:lpstr>
      <vt:lpstr>Verdana</vt:lpstr>
      <vt:lpstr>Office Theme</vt:lpstr>
      <vt:lpstr>Linux Virtual Filesystem</vt:lpstr>
      <vt:lpstr>The Virtual Filesystem (VFS)</vt:lpstr>
      <vt:lpstr>Linux VFS Layer</vt:lpstr>
      <vt:lpstr>Linux VFS Layer</vt:lpstr>
      <vt:lpstr>VFS “Objects”</vt:lpstr>
      <vt:lpstr>Linux Process’ Views of Filesystem</vt:lpstr>
      <vt:lpstr>Paths and Directory Entries</vt:lpstr>
      <vt:lpstr>Directory Entries and Index Nodes</vt:lpstr>
      <vt:lpstr>Directory Entry Hierarchy</vt:lpstr>
      <vt:lpstr>Studio Exercises Today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david_n_laura</dc:creator>
  <cp:lastModifiedBy>Orr, James</cp:lastModifiedBy>
  <cp:revision>199</cp:revision>
  <dcterms:created xsi:type="dcterms:W3CDTF">2016-01-21T02:03:40Z</dcterms:created>
  <dcterms:modified xsi:type="dcterms:W3CDTF">2020-09-22T20:25:49Z</dcterms:modified>
</cp:coreProperties>
</file>

<file path=docProps/thumbnail.jpeg>
</file>